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1" r:id="rId2"/>
    <p:sldId id="270" r:id="rId3"/>
    <p:sldId id="266" r:id="rId4"/>
    <p:sldId id="268" r:id="rId5"/>
    <p:sldId id="267" r:id="rId6"/>
    <p:sldId id="258" r:id="rId7"/>
    <p:sldId id="263" r:id="rId8"/>
    <p:sldId id="264" r:id="rId9"/>
    <p:sldId id="265" r:id="rId10"/>
    <p:sldId id="25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43" autoAdjust="0"/>
  </p:normalViewPr>
  <p:slideViewPr>
    <p:cSldViewPr snapToGrid="0">
      <p:cViewPr>
        <p:scale>
          <a:sx n="60" d="100"/>
          <a:sy n="60" d="100"/>
        </p:scale>
        <p:origin x="1140" y="27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D7B06-AC3A-4D73-9543-A9895AB90E0A}" type="datetimeFigureOut">
              <a:rPr lang="en-US" smtClean="0"/>
              <a:t>3/26/2019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535BF-622C-44A7-AF5F-EBDF3682C650}" type="slidenum">
              <a:rPr lang="en-US" smtClean="0"/>
              <a:t>‹#›</a:t>
            </a:fld>
            <a:endParaRPr lang="en-US"/>
          </a:p>
        </p:txBody>
      </p:sp>
    </p:spTree>
    <p:extLst>
      <p:ext uri="{BB962C8B-B14F-4D97-AF65-F5344CB8AC3E}">
        <p14:creationId xmlns:p14="http://schemas.microsoft.com/office/powerpoint/2010/main" val="370578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3535BF-622C-44A7-AF5F-EBDF3682C650}" type="slidenum">
              <a:rPr lang="en-US" smtClean="0"/>
              <a:t>1</a:t>
            </a:fld>
            <a:endParaRPr lang="en-US"/>
          </a:p>
        </p:txBody>
      </p:sp>
    </p:spTree>
    <p:extLst>
      <p:ext uri="{BB962C8B-B14F-4D97-AF65-F5344CB8AC3E}">
        <p14:creationId xmlns:p14="http://schemas.microsoft.com/office/powerpoint/2010/main" val="103743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Peaceable Kingdom, 1845-46. Edward Hicks painted many versions of The Peaceable Kingdom, taking the theme from a passage from the Book of Isaiah, 11:6-8, which tells of all the animals gathering together in harmony.</a:t>
            </a:r>
          </a:p>
          <a:p>
            <a:endParaRPr lang="en-US" dirty="0"/>
          </a:p>
        </p:txBody>
      </p:sp>
      <p:sp>
        <p:nvSpPr>
          <p:cNvPr id="4" name="Slide Number Placeholder 3"/>
          <p:cNvSpPr>
            <a:spLocks noGrp="1"/>
          </p:cNvSpPr>
          <p:nvPr>
            <p:ph type="sldNum" sz="quarter" idx="10"/>
          </p:nvPr>
        </p:nvSpPr>
        <p:spPr/>
        <p:txBody>
          <a:bodyPr/>
          <a:lstStyle/>
          <a:p>
            <a:fld id="{443535BF-622C-44A7-AF5F-EBDF3682C650}" type="slidenum">
              <a:rPr lang="en-US" smtClean="0"/>
              <a:t>3</a:t>
            </a:fld>
            <a:endParaRPr lang="en-US"/>
          </a:p>
        </p:txBody>
      </p:sp>
    </p:spTree>
    <p:extLst>
      <p:ext uri="{BB962C8B-B14F-4D97-AF65-F5344CB8AC3E}">
        <p14:creationId xmlns:p14="http://schemas.microsoft.com/office/powerpoint/2010/main" val="416832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Peaceable </a:t>
            </a:r>
            <a:r>
              <a:rPr lang="en-US" smtClean="0"/>
              <a:t>Kingdom by Edward </a:t>
            </a:r>
            <a:r>
              <a:rPr lang="en-US" dirty="0" smtClean="0"/>
              <a:t>Hicks painted the animals described in a passage from the Bible. In this story, the prophet Isaiah predicts that one day all of the world’s creatures will live peacefully together. </a:t>
            </a:r>
          </a:p>
          <a:p>
            <a:endParaRPr lang="en-US" dirty="0" smtClean="0"/>
          </a:p>
          <a:p>
            <a:r>
              <a:rPr lang="en-US" dirty="0" smtClean="0"/>
              <a:t>Both predator and prey exist peacefully together. The gray wolf rests beside a small lamb. A leopard lays his head</a:t>
            </a:r>
          </a:p>
          <a:p>
            <a:r>
              <a:rPr lang="en-US" dirty="0" smtClean="0"/>
              <a:t>between his two muscular front legs, showing no aggression toward</a:t>
            </a:r>
          </a:p>
          <a:p>
            <a:r>
              <a:rPr lang="en-US" dirty="0" smtClean="0"/>
              <a:t>the goat beside him. The lion nuzzles his head against the child.</a:t>
            </a:r>
          </a:p>
          <a:p>
            <a:endParaRPr lang="en-US" dirty="0"/>
          </a:p>
        </p:txBody>
      </p:sp>
      <p:sp>
        <p:nvSpPr>
          <p:cNvPr id="4" name="Slide Number Placeholder 3"/>
          <p:cNvSpPr>
            <a:spLocks noGrp="1"/>
          </p:cNvSpPr>
          <p:nvPr>
            <p:ph type="sldNum" sz="quarter" idx="10"/>
          </p:nvPr>
        </p:nvSpPr>
        <p:spPr/>
        <p:txBody>
          <a:bodyPr/>
          <a:lstStyle/>
          <a:p>
            <a:fld id="{443535BF-622C-44A7-AF5F-EBDF3682C650}" type="slidenum">
              <a:rPr lang="en-US" smtClean="0"/>
              <a:t>4</a:t>
            </a:fld>
            <a:endParaRPr lang="en-US"/>
          </a:p>
        </p:txBody>
      </p:sp>
    </p:spTree>
    <p:extLst>
      <p:ext uri="{BB962C8B-B14F-4D97-AF65-F5344CB8AC3E}">
        <p14:creationId xmlns:p14="http://schemas.microsoft.com/office/powerpoint/2010/main" val="3909866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colonists and American Indians in the background of the painting tell a parallel story of peace from Philadelphia history. Here William Penn (1644–1718), the English Quaker who founded Pennsylvania, meets peacefully with American Indians. A legend tells that Penn signed a treaty of friendship with leaders of the </a:t>
            </a:r>
            <a:r>
              <a:rPr lang="en-US" dirty="0" err="1" smtClean="0"/>
              <a:t>Lenni</a:t>
            </a:r>
            <a:r>
              <a:rPr lang="en-US" dirty="0" smtClean="0"/>
              <a:t> Lenape tribe (“LEN-nee </a:t>
            </a:r>
            <a:r>
              <a:rPr lang="en-US" dirty="0" err="1" smtClean="0"/>
              <a:t>Luh</a:t>
            </a:r>
            <a:r>
              <a:rPr lang="en-US" dirty="0" smtClean="0"/>
              <a:t>-NAH-pay,” also known as the Delaware Indians) in 1682, under the shade of an elm tree. The story holds that Penn proclaimed: We meet on the broad pathway of good faith and good-will; no advantage shall be taken on either side, but all shall be openness and love. William Penn and the </a:t>
            </a:r>
            <a:r>
              <a:rPr lang="en-US" dirty="0" err="1" smtClean="0"/>
              <a:t>Lenni</a:t>
            </a:r>
            <a:r>
              <a:rPr lang="en-US" dirty="0" smtClean="0"/>
              <a:t> Lenape tribe agreed to coexist peacefully. Hicks, a fellow Quaker, painted this picture almost one hundred and fifty years after the event occurred. However, the story of the harmonious relationship between Penn and the tribe continued to inspire him. Hicks linked the stories together with words in the decorative border around the painting. Three of the sides paraphrase the Bible verse and the fourth refers to the treaty. Hicks wanted to show that peace could be achieved, even in a world filled with conflict. By reminding viewers of Isaiah’s vision and the treaty between William Penn and the </a:t>
            </a:r>
            <a:r>
              <a:rPr lang="en-US" dirty="0" err="1" smtClean="0"/>
              <a:t>Lenni</a:t>
            </a:r>
            <a:r>
              <a:rPr lang="en-US" dirty="0" smtClean="0"/>
              <a:t> Lenape, Hicks implied that all adversaries can find reconciliation.</a:t>
            </a:r>
          </a:p>
          <a:p>
            <a:endParaRPr lang="en-US" dirty="0"/>
          </a:p>
        </p:txBody>
      </p:sp>
      <p:sp>
        <p:nvSpPr>
          <p:cNvPr id="4" name="Slide Number Placeholder 3"/>
          <p:cNvSpPr>
            <a:spLocks noGrp="1"/>
          </p:cNvSpPr>
          <p:nvPr>
            <p:ph type="sldNum" sz="quarter" idx="10"/>
          </p:nvPr>
        </p:nvSpPr>
        <p:spPr/>
        <p:txBody>
          <a:bodyPr/>
          <a:lstStyle/>
          <a:p>
            <a:fld id="{443535BF-622C-44A7-AF5F-EBDF3682C650}" type="slidenum">
              <a:rPr lang="en-US" smtClean="0"/>
              <a:t>5</a:t>
            </a:fld>
            <a:endParaRPr lang="en-US"/>
          </a:p>
        </p:txBody>
      </p:sp>
    </p:spTree>
    <p:extLst>
      <p:ext uri="{BB962C8B-B14F-4D97-AF65-F5344CB8AC3E}">
        <p14:creationId xmlns:p14="http://schemas.microsoft.com/office/powerpoint/2010/main" val="310846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3535BF-622C-44A7-AF5F-EBDF3682C650}" type="slidenum">
              <a:rPr lang="en-US" smtClean="0"/>
              <a:t>6</a:t>
            </a:fld>
            <a:endParaRPr lang="en-US"/>
          </a:p>
        </p:txBody>
      </p:sp>
    </p:spTree>
    <p:extLst>
      <p:ext uri="{BB962C8B-B14F-4D97-AF65-F5344CB8AC3E}">
        <p14:creationId xmlns:p14="http://schemas.microsoft.com/office/powerpoint/2010/main" val="10100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3535BF-622C-44A7-AF5F-EBDF3682C650}" type="slidenum">
              <a:rPr lang="en-US" smtClean="0"/>
              <a:t>7</a:t>
            </a:fld>
            <a:endParaRPr lang="en-US"/>
          </a:p>
        </p:txBody>
      </p:sp>
    </p:spTree>
    <p:extLst>
      <p:ext uri="{BB962C8B-B14F-4D97-AF65-F5344CB8AC3E}">
        <p14:creationId xmlns:p14="http://schemas.microsoft.com/office/powerpoint/2010/main" val="303015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192FA-2B7D-4ECA-8B8A-716064B2B85E}"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2942830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192FA-2B7D-4ECA-8B8A-716064B2B85E}"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389865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192FA-2B7D-4ECA-8B8A-716064B2B85E}"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418204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192FA-2B7D-4ECA-8B8A-716064B2B85E}"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138435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A192FA-2B7D-4ECA-8B8A-716064B2B85E}"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70905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A192FA-2B7D-4ECA-8B8A-716064B2B85E}"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245693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A192FA-2B7D-4ECA-8B8A-716064B2B85E}" type="datetimeFigureOut">
              <a:rPr lang="en-US" smtClean="0"/>
              <a:t>3/26/2019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446094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A192FA-2B7D-4ECA-8B8A-716064B2B85E}" type="datetimeFigureOut">
              <a:rPr lang="en-US" smtClean="0"/>
              <a:t>3/26/2019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1322529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192FA-2B7D-4ECA-8B8A-716064B2B85E}" type="datetimeFigureOut">
              <a:rPr lang="en-US" smtClean="0"/>
              <a:t>3/26/2019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43491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A192FA-2B7D-4ECA-8B8A-716064B2B85E}"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313208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A192FA-2B7D-4ECA-8B8A-716064B2B85E}"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B69D7-8FB5-4C17-8B60-DBFEEC0743F2}" type="slidenum">
              <a:rPr lang="en-US" smtClean="0"/>
              <a:t>‹#›</a:t>
            </a:fld>
            <a:endParaRPr lang="en-US"/>
          </a:p>
        </p:txBody>
      </p:sp>
    </p:spTree>
    <p:extLst>
      <p:ext uri="{BB962C8B-B14F-4D97-AF65-F5344CB8AC3E}">
        <p14:creationId xmlns:p14="http://schemas.microsoft.com/office/powerpoint/2010/main" val="322053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192FA-2B7D-4ECA-8B8A-716064B2B85E}" type="datetimeFigureOut">
              <a:rPr lang="en-US" smtClean="0"/>
              <a:t>3/26/2019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B69D7-8FB5-4C17-8B60-DBFEEC0743F2}" type="slidenum">
              <a:rPr lang="en-US" smtClean="0"/>
              <a:t>‹#›</a:t>
            </a:fld>
            <a:endParaRPr lang="en-US"/>
          </a:p>
        </p:txBody>
      </p:sp>
    </p:spTree>
    <p:extLst>
      <p:ext uri="{BB962C8B-B14F-4D97-AF65-F5344CB8AC3E}">
        <p14:creationId xmlns:p14="http://schemas.microsoft.com/office/powerpoint/2010/main" val="58756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www.cusd80.com/cms/lib/AZ01001175/Centricity/domain/42/lessons/Hicks.pdf" TargetMode="External"/><Relationship Id="rId13" Type="http://schemas.openxmlformats.org/officeDocument/2006/relationships/hyperlink" Target="http://teachersinstitute.yale.edu/curriculum/units/2012/1/12.01.07.x.html" TargetMode="External"/><Relationship Id="rId3" Type="http://schemas.openxmlformats.org/officeDocument/2006/relationships/hyperlink" Target="http://rosecreek.jordandistrict.org/files/2013/10/ArtMasterpiece_KB.pdf" TargetMode="External"/><Relationship Id="rId7" Type="http://schemas.openxmlformats.org/officeDocument/2006/relationships/hyperlink" Target="https://www.cusd80.com/cms/lib6/AZ01001175/Centricity/Domain/4107/Lesson%204%20Hicks%20-%20Peaceable%20Kingdom.pdf" TargetMode="External"/><Relationship Id="rId12" Type="http://schemas.openxmlformats.org/officeDocument/2006/relationships/hyperlink" Target="https://www.education.com/lesson-plan/inferring-with-pictures/" TargetMode="External"/><Relationship Id="rId2" Type="http://schemas.openxmlformats.org/officeDocument/2006/relationships/hyperlink" Target="https://www.zippi.co.uk/thestudio/10-famous-animal-paintings/" TargetMode="External"/><Relationship Id="rId1" Type="http://schemas.openxmlformats.org/officeDocument/2006/relationships/slideLayout" Target="../slideLayouts/slideLayout2.xml"/><Relationship Id="rId6" Type="http://schemas.openxmlformats.org/officeDocument/2006/relationships/hyperlink" Target="https://www.incredibleart.org/lessons/elem/Jeanette-peace.htm" TargetMode="External"/><Relationship Id="rId11" Type="http://schemas.openxmlformats.org/officeDocument/2006/relationships/hyperlink" Target="https://denverartmuseum.org/edu/lesson/what-s-bear-doing-there-making-inferences" TargetMode="External"/><Relationship Id="rId5" Type="http://schemas.openxmlformats.org/officeDocument/2006/relationships/hyperlink" Target="https://www.cusd80.com/cms/lib6/AZ01001175/Centricity/Domain/2690/2nd%20Grade-Lesson%204%20February.pdf" TargetMode="External"/><Relationship Id="rId10" Type="http://schemas.openxmlformats.org/officeDocument/2006/relationships/hyperlink" Target="http://speechtimefun.com/using-norman-rockwell-art-to-work-on-inferencing-in-speech-therapy/" TargetMode="External"/><Relationship Id="rId4" Type="http://schemas.openxmlformats.org/officeDocument/2006/relationships/hyperlink" Target="https://www.philamuseum.org/doc_downloads/education/object_resources/56662.pdf" TargetMode="External"/><Relationship Id="rId9" Type="http://schemas.openxmlformats.org/officeDocument/2006/relationships/hyperlink" Target="https://www.teacherspayteachers.com/Product/Making-Inferences-art-activity-368119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62485" y="1096332"/>
            <a:ext cx="4867038" cy="1446550"/>
          </a:xfrm>
          <a:prstGeom prst="rect">
            <a:avLst/>
          </a:prstGeom>
          <a:noFill/>
          <a:effectLst>
            <a:glow rad="673100">
              <a:schemeClr val="accent4">
                <a:satMod val="175000"/>
                <a:alpha val="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smtClean="0">
                <a:ln/>
                <a:solidFill>
                  <a:srgbClr val="C00000"/>
                </a:solidFill>
                <a:effectLst/>
              </a:rPr>
              <a:t>The Art of</a:t>
            </a:r>
            <a:endParaRPr lang="en-US" sz="8800" b="1" cap="none" spc="0" dirty="0">
              <a:ln/>
              <a:solidFill>
                <a:srgbClr val="C00000"/>
              </a:solidFill>
              <a:effectLst/>
            </a:endParaRPr>
          </a:p>
        </p:txBody>
      </p:sp>
      <p:sp>
        <p:nvSpPr>
          <p:cNvPr id="7" name="Rectangle 6"/>
          <p:cNvSpPr/>
          <p:nvPr/>
        </p:nvSpPr>
        <p:spPr>
          <a:xfrm>
            <a:off x="180540" y="4354651"/>
            <a:ext cx="11830928" cy="1323439"/>
          </a:xfrm>
          <a:prstGeom prst="rect">
            <a:avLst/>
          </a:prstGeom>
        </p:spPr>
        <p:txBody>
          <a:bodyPr wrap="square">
            <a:spAutoFit/>
          </a:bodyPr>
          <a:lstStyle/>
          <a:p>
            <a:pPr algn="ctr"/>
            <a:r>
              <a:rPr lang="en-US" sz="4000" b="1" dirty="0" smtClean="0"/>
              <a:t>What’s the difference between making an observation and making an inference?</a:t>
            </a:r>
            <a:endParaRPr lang="en-US" sz="4000" b="1" dirty="0"/>
          </a:p>
        </p:txBody>
      </p:sp>
      <p:sp>
        <p:nvSpPr>
          <p:cNvPr id="3" name="Rectangle 2"/>
          <p:cNvSpPr/>
          <p:nvPr/>
        </p:nvSpPr>
        <p:spPr>
          <a:xfrm>
            <a:off x="2913915" y="2117104"/>
            <a:ext cx="6364178" cy="201593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500" b="1" i="1" dirty="0" smtClean="0">
                <a:ln/>
                <a:solidFill>
                  <a:schemeClr val="accent4"/>
                </a:solidFill>
              </a:rPr>
              <a:t>Inference</a:t>
            </a:r>
            <a:endParaRPr lang="en-US" sz="12500" b="1" i="1" cap="none" spc="0" dirty="0">
              <a:ln/>
              <a:solidFill>
                <a:schemeClr val="accent4"/>
              </a:solidFill>
              <a:effectLst/>
            </a:endParaRPr>
          </a:p>
        </p:txBody>
      </p:sp>
    </p:spTree>
    <p:extLst>
      <p:ext uri="{BB962C8B-B14F-4D97-AF65-F5344CB8AC3E}">
        <p14:creationId xmlns:p14="http://schemas.microsoft.com/office/powerpoint/2010/main" val="17111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725658" y="1690688"/>
            <a:ext cx="10515600" cy="4351338"/>
          </a:xfrm>
        </p:spPr>
        <p:txBody>
          <a:bodyPr/>
          <a:lstStyle/>
          <a:p>
            <a:r>
              <a:rPr lang="en-US" sz="1400" dirty="0" smtClean="0">
                <a:hlinkClick r:id="rId2"/>
              </a:rPr>
              <a:t>https://www.zippi.co.uk/thestudio/10-famous-animal-paintings/</a:t>
            </a:r>
            <a:endParaRPr lang="en-US" sz="1400" dirty="0" smtClean="0"/>
          </a:p>
          <a:p>
            <a:r>
              <a:rPr lang="en-US" sz="1400" dirty="0" smtClean="0">
                <a:hlinkClick r:id="rId3"/>
              </a:rPr>
              <a:t>http://rosecreek.jordandistrict.org/files/2013/10/ArtMasterpiece_KB.pdf</a:t>
            </a:r>
            <a:endParaRPr lang="en-US" sz="1400" dirty="0" smtClean="0"/>
          </a:p>
          <a:p>
            <a:r>
              <a:rPr lang="en-US" sz="1400" dirty="0" smtClean="0">
                <a:hlinkClick r:id="rId4"/>
              </a:rPr>
              <a:t>https://www.philamuseum.org/doc_downloads/education/object_resources/56662.pdf</a:t>
            </a:r>
            <a:endParaRPr lang="en-US" sz="1400" dirty="0" smtClean="0"/>
          </a:p>
          <a:p>
            <a:r>
              <a:rPr lang="en-US" sz="1400" dirty="0" smtClean="0">
                <a:hlinkClick r:id="rId3"/>
              </a:rPr>
              <a:t>http://rosecreek.jordandistrict.org/files/2013/10/ArtMasterpiece_KB.pdf</a:t>
            </a:r>
            <a:endParaRPr lang="en-US" sz="1400" dirty="0" smtClean="0"/>
          </a:p>
          <a:p>
            <a:r>
              <a:rPr lang="en-US" sz="1400" dirty="0" smtClean="0">
                <a:hlinkClick r:id="rId5"/>
              </a:rPr>
              <a:t>https://www.cusd80.com/cms/lib6/AZ01001175/Centricity/Domain/2690/2nd%20Grade-Lesson%204%20February.pdf</a:t>
            </a:r>
            <a:endParaRPr lang="en-US" sz="1400" dirty="0" smtClean="0"/>
          </a:p>
          <a:p>
            <a:r>
              <a:rPr lang="en-US" sz="1400" dirty="0" smtClean="0">
                <a:hlinkClick r:id="rId6"/>
              </a:rPr>
              <a:t>https://www.incredibleart.org/lessons/elem/Jeanette-peace.htm</a:t>
            </a:r>
            <a:endParaRPr lang="en-US" sz="1400" dirty="0" smtClean="0"/>
          </a:p>
          <a:p>
            <a:r>
              <a:rPr lang="en-US" sz="1400" dirty="0" smtClean="0">
                <a:hlinkClick r:id="rId7"/>
              </a:rPr>
              <a:t>https://www.cusd80.com/cms/lib6/AZ01001175/Centricity/Domain/4107/Lesson%204%20Hicks%20-%20Peaceable%20Kingdom.pdf</a:t>
            </a:r>
            <a:endParaRPr lang="en-US" sz="1400" dirty="0" smtClean="0"/>
          </a:p>
          <a:p>
            <a:r>
              <a:rPr lang="en-US" sz="1400" dirty="0" smtClean="0">
                <a:hlinkClick r:id="rId8"/>
              </a:rPr>
              <a:t>https://www.cusd80.com/cms/lib/AZ01001175/Centricity/domain/42/lessons/Hicks.pdf</a:t>
            </a:r>
            <a:endParaRPr lang="en-US" sz="1400" dirty="0" smtClean="0"/>
          </a:p>
          <a:p>
            <a:r>
              <a:rPr lang="en-US" sz="1400" dirty="0" smtClean="0">
                <a:hlinkClick r:id="rId9"/>
              </a:rPr>
              <a:t>https://www.teacherspayteachers.com/Product/Making-Inferences-art-activity-3681190</a:t>
            </a:r>
            <a:endParaRPr lang="en-US" sz="1400" dirty="0" smtClean="0"/>
          </a:p>
          <a:p>
            <a:r>
              <a:rPr lang="en-US" sz="1400" dirty="0" smtClean="0">
                <a:hlinkClick r:id="rId10"/>
              </a:rPr>
              <a:t>http://speechtimefun.com/using-norman-rockwell-art-to-work-on-inferencing-in-speech-therapy/</a:t>
            </a:r>
            <a:endParaRPr lang="en-US" sz="1400" dirty="0" smtClean="0"/>
          </a:p>
          <a:p>
            <a:r>
              <a:rPr lang="en-US" sz="1400" dirty="0" smtClean="0">
                <a:hlinkClick r:id="rId11"/>
              </a:rPr>
              <a:t>https://denverartmuseum.org/edu/lesson/what-s-bear-doing-there-making-inferences</a:t>
            </a:r>
            <a:endParaRPr lang="en-US" sz="1400" dirty="0" smtClean="0"/>
          </a:p>
          <a:p>
            <a:r>
              <a:rPr lang="en-US" sz="1400" dirty="0" smtClean="0">
                <a:hlinkClick r:id="rId12"/>
              </a:rPr>
              <a:t>https://www.education.com/lesson-plan/inferring-with-pictures/</a:t>
            </a:r>
            <a:endParaRPr lang="en-US" sz="1400" dirty="0" smtClean="0"/>
          </a:p>
          <a:p>
            <a:r>
              <a:rPr lang="en-US" sz="1400" dirty="0" smtClean="0">
                <a:hlinkClick r:id="rId13"/>
              </a:rPr>
              <a:t>http://teachersinstitute.yale.edu/curriculum/units/2012/1/12.01.07.x.html</a:t>
            </a:r>
            <a:endParaRPr lang="en-US" sz="1400" dirty="0" smtClean="0"/>
          </a:p>
          <a:p>
            <a:endParaRPr lang="en-US" sz="1400" dirty="0" smtClean="0"/>
          </a:p>
          <a:p>
            <a:endParaRPr lang="en-US" sz="14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95857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1701" y="3571700"/>
            <a:ext cx="5922499" cy="2862322"/>
          </a:xfrm>
          <a:prstGeom prst="rect">
            <a:avLst/>
          </a:prstGeom>
        </p:spPr>
        <p:txBody>
          <a:bodyPr wrap="square">
            <a:spAutoFit/>
          </a:bodyPr>
          <a:lstStyle/>
          <a:p>
            <a:pPr algn="ctr"/>
            <a:r>
              <a:rPr lang="en-US" sz="3600" b="1" dirty="0" smtClean="0">
                <a:solidFill>
                  <a:srgbClr val="002060"/>
                </a:solidFill>
              </a:rPr>
              <a:t>Making </a:t>
            </a:r>
            <a:r>
              <a:rPr lang="en-US" sz="3600" b="1" u="sng" dirty="0" smtClean="0">
                <a:solidFill>
                  <a:srgbClr val="002060"/>
                </a:solidFill>
              </a:rPr>
              <a:t>inferences</a:t>
            </a:r>
            <a:r>
              <a:rPr lang="en-US" sz="3600" b="1" dirty="0" smtClean="0">
                <a:solidFill>
                  <a:srgbClr val="002060"/>
                </a:solidFill>
              </a:rPr>
              <a:t> consists of making educated assumptions about a piece of work without having all of the information.</a:t>
            </a:r>
            <a:endParaRPr lang="en-US" sz="3600" b="1" dirty="0">
              <a:solidFill>
                <a:srgbClr val="002060"/>
              </a:solidFill>
            </a:endParaRPr>
          </a:p>
        </p:txBody>
      </p:sp>
      <p:sp>
        <p:nvSpPr>
          <p:cNvPr id="9" name="Rectangle 8"/>
          <p:cNvSpPr/>
          <p:nvPr/>
        </p:nvSpPr>
        <p:spPr>
          <a:xfrm>
            <a:off x="4149969" y="366990"/>
            <a:ext cx="7943557" cy="2308324"/>
          </a:xfrm>
          <a:prstGeom prst="rect">
            <a:avLst/>
          </a:prstGeom>
        </p:spPr>
        <p:txBody>
          <a:bodyPr wrap="square">
            <a:spAutoFit/>
          </a:bodyPr>
          <a:lstStyle/>
          <a:p>
            <a:pPr algn="ctr"/>
            <a:r>
              <a:rPr lang="en-US" sz="3600" b="1" dirty="0" smtClean="0">
                <a:solidFill>
                  <a:srgbClr val="0070C0"/>
                </a:solidFill>
              </a:rPr>
              <a:t>Making </a:t>
            </a:r>
            <a:r>
              <a:rPr lang="en-US" sz="3600" b="1" u="sng" dirty="0" smtClean="0">
                <a:solidFill>
                  <a:srgbClr val="0070C0"/>
                </a:solidFill>
              </a:rPr>
              <a:t>observations</a:t>
            </a:r>
            <a:r>
              <a:rPr lang="en-US" sz="3600" b="1" dirty="0" smtClean="0">
                <a:solidFill>
                  <a:srgbClr val="0070C0"/>
                </a:solidFill>
              </a:rPr>
              <a:t> is a basic skill that simply list facts </a:t>
            </a:r>
          </a:p>
          <a:p>
            <a:pPr algn="ctr"/>
            <a:r>
              <a:rPr lang="en-US" sz="3600" b="1" dirty="0" smtClean="0">
                <a:solidFill>
                  <a:srgbClr val="0070C0"/>
                </a:solidFill>
              </a:rPr>
              <a:t>"What do you see?“</a:t>
            </a:r>
          </a:p>
          <a:p>
            <a:pPr algn="ctr"/>
            <a:r>
              <a:rPr lang="en-US" sz="3600" b="1" dirty="0" smtClean="0">
                <a:solidFill>
                  <a:srgbClr val="0070C0"/>
                </a:solidFill>
              </a:rPr>
              <a:t>“What do you know for a fact?”</a:t>
            </a:r>
            <a:endParaRPr lang="en-US" sz="3600" b="1" dirty="0">
              <a:solidFill>
                <a:srgbClr val="0070C0"/>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6786" y="138301"/>
            <a:ext cx="3602914" cy="3567698"/>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4200" y="3078878"/>
            <a:ext cx="6049326" cy="3594295"/>
          </a:xfrm>
          <a:prstGeom prst="rect">
            <a:avLst/>
          </a:prstGeom>
        </p:spPr>
      </p:pic>
    </p:spTree>
    <p:extLst>
      <p:ext uri="{BB962C8B-B14F-4D97-AF65-F5344CB8AC3E}">
        <p14:creationId xmlns:p14="http://schemas.microsoft.com/office/powerpoint/2010/main" val="1580878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36041" y="350672"/>
            <a:ext cx="4073737" cy="6524863"/>
          </a:xfrm>
          <a:prstGeom prst="rect">
            <a:avLst/>
          </a:prstGeom>
          <a:noFill/>
        </p:spPr>
        <p:txBody>
          <a:bodyPr wrap="square" rtlCol="0">
            <a:spAutoFit/>
          </a:bodyPr>
          <a:lstStyle/>
          <a:p>
            <a:r>
              <a:rPr lang="en-US" sz="2200" b="1" dirty="0" smtClean="0"/>
              <a:t>What do you think this painting is about?</a:t>
            </a:r>
          </a:p>
          <a:p>
            <a:endParaRPr lang="en-US" sz="2200" b="1" dirty="0" smtClean="0"/>
          </a:p>
          <a:p>
            <a:r>
              <a:rPr lang="en-US" sz="2200" b="1" dirty="0" smtClean="0"/>
              <a:t>What would you call this painting if you were the artist?</a:t>
            </a:r>
          </a:p>
          <a:p>
            <a:endParaRPr lang="en-US" sz="2200" b="1" dirty="0" smtClean="0"/>
          </a:p>
          <a:p>
            <a:r>
              <a:rPr lang="en-US" sz="2200" b="1" dirty="0" smtClean="0"/>
              <a:t>What are the similarities and differences between the group of people and the group of animals?</a:t>
            </a:r>
          </a:p>
          <a:p>
            <a:endParaRPr lang="en-US" sz="2200" b="1" dirty="0" smtClean="0"/>
          </a:p>
          <a:p>
            <a:r>
              <a:rPr lang="en-US" sz="2200" b="1" dirty="0" smtClean="0"/>
              <a:t>How many main stories are being told in the painting? </a:t>
            </a:r>
          </a:p>
          <a:p>
            <a:endParaRPr lang="en-US" sz="2200" b="1" dirty="0" smtClean="0"/>
          </a:p>
          <a:p>
            <a:r>
              <a:rPr lang="en-US" sz="2200" b="1" dirty="0" smtClean="0"/>
              <a:t>What message do you think the artist is trying to portray?</a:t>
            </a:r>
          </a:p>
          <a:p>
            <a:endParaRPr lang="en-US" sz="2200" b="1" dirty="0" smtClean="0"/>
          </a:p>
          <a:p>
            <a:r>
              <a:rPr lang="en-US" sz="2200" b="1" dirty="0" smtClean="0"/>
              <a:t>What is the mood of this painting? Angry? Peaceful? Happy? Sad?</a:t>
            </a:r>
            <a:endParaRPr lang="en-US" sz="2200" b="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968" y="811409"/>
            <a:ext cx="6229559" cy="5204380"/>
          </a:xfrm>
          <a:prstGeom prst="rect">
            <a:avLst/>
          </a:prstGeom>
        </p:spPr>
      </p:pic>
    </p:spTree>
    <p:extLst>
      <p:ext uri="{BB962C8B-B14F-4D97-AF65-F5344CB8AC3E}">
        <p14:creationId xmlns:p14="http://schemas.microsoft.com/office/powerpoint/2010/main" val="154001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Lst>
          </a:blip>
          <a:srcRect/>
          <a:stretch/>
        </p:blipFill>
        <p:spPr>
          <a:xfrm>
            <a:off x="1058851" y="758965"/>
            <a:ext cx="6288433" cy="5256823"/>
          </a:xfrm>
          <a:prstGeom prst="rect">
            <a:avLst/>
          </a:prstGeom>
        </p:spPr>
      </p:pic>
      <p:sp>
        <p:nvSpPr>
          <p:cNvPr id="6" name="Rectangle 5"/>
          <p:cNvSpPr/>
          <p:nvPr/>
        </p:nvSpPr>
        <p:spPr>
          <a:xfrm>
            <a:off x="8072492" y="119576"/>
            <a:ext cx="4119508" cy="461665"/>
          </a:xfrm>
          <a:prstGeom prst="rect">
            <a:avLst/>
          </a:prstGeom>
        </p:spPr>
        <p:txBody>
          <a:bodyPr wrap="square">
            <a:spAutoFit/>
          </a:bodyPr>
          <a:lstStyle/>
          <a:p>
            <a:endParaRPr lang="en-US" sz="2400" dirty="0" smtClean="0"/>
          </a:p>
        </p:txBody>
      </p:sp>
      <p:sp>
        <p:nvSpPr>
          <p:cNvPr id="8" name="TextBox 7"/>
          <p:cNvSpPr txBox="1"/>
          <p:nvPr/>
        </p:nvSpPr>
        <p:spPr>
          <a:xfrm>
            <a:off x="8072492" y="1498991"/>
            <a:ext cx="3739310" cy="4154984"/>
          </a:xfrm>
          <a:prstGeom prst="rect">
            <a:avLst/>
          </a:prstGeom>
          <a:noFill/>
        </p:spPr>
        <p:txBody>
          <a:bodyPr wrap="square" rtlCol="0">
            <a:spAutoFit/>
          </a:bodyPr>
          <a:lstStyle/>
          <a:p>
            <a:r>
              <a:rPr lang="en-US" sz="2400" b="1" dirty="0" smtClean="0"/>
              <a:t>Do these animals look happy, scared, angry, sad, peaceful, tired, joyful?</a:t>
            </a:r>
          </a:p>
          <a:p>
            <a:endParaRPr lang="en-US" sz="2400" b="1" dirty="0"/>
          </a:p>
          <a:p>
            <a:r>
              <a:rPr lang="en-US" sz="2400" b="1" dirty="0" smtClean="0"/>
              <a:t>What is the significance of these groupings of animals?</a:t>
            </a:r>
          </a:p>
          <a:p>
            <a:endParaRPr lang="en-US" sz="2400" b="1" dirty="0"/>
          </a:p>
          <a:p>
            <a:r>
              <a:rPr lang="en-US" sz="2400" b="1" dirty="0" smtClean="0"/>
              <a:t>What do you think the message of this painting is with the depiction of these types of animals together?</a:t>
            </a:r>
            <a:endParaRPr lang="en-US" sz="2400" b="1" dirty="0"/>
          </a:p>
        </p:txBody>
      </p:sp>
    </p:spTree>
    <p:extLst>
      <p:ext uri="{BB962C8B-B14F-4D97-AF65-F5344CB8AC3E}">
        <p14:creationId xmlns:p14="http://schemas.microsoft.com/office/powerpoint/2010/main" val="182298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a:ext>
            </a:extLst>
          </a:blip>
          <a:srcRect/>
          <a:stretch/>
        </p:blipFill>
        <p:spPr>
          <a:xfrm>
            <a:off x="630728" y="1059572"/>
            <a:ext cx="7538887" cy="4799940"/>
          </a:xfrm>
          <a:prstGeom prst="rect">
            <a:avLst/>
          </a:prstGeom>
        </p:spPr>
      </p:pic>
      <p:sp>
        <p:nvSpPr>
          <p:cNvPr id="5" name="Rectangle 4"/>
          <p:cNvSpPr/>
          <p:nvPr/>
        </p:nvSpPr>
        <p:spPr>
          <a:xfrm>
            <a:off x="9047748" y="181722"/>
            <a:ext cx="3031957" cy="6555641"/>
          </a:xfrm>
          <a:prstGeom prst="rect">
            <a:avLst/>
          </a:prstGeom>
        </p:spPr>
        <p:txBody>
          <a:bodyPr wrap="square">
            <a:spAutoFit/>
          </a:bodyPr>
          <a:lstStyle/>
          <a:p>
            <a:r>
              <a:rPr lang="en-US" sz="2800" dirty="0" smtClean="0"/>
              <a:t>On the grassy riverbank, a group of people meets under a branch of an elm tree. Look closely at their clothing and you’ll notice that the men on the right are British colonists and the men on the left are American Indians. </a:t>
            </a:r>
          </a:p>
          <a:p>
            <a:r>
              <a:rPr lang="en-US" sz="2800" b="1" dirty="0" smtClean="0"/>
              <a:t>What could they be discussing? </a:t>
            </a:r>
            <a:endParaRPr lang="en-US" sz="2800" b="1" dirty="0"/>
          </a:p>
        </p:txBody>
      </p:sp>
    </p:spTree>
    <p:extLst>
      <p:ext uri="{BB962C8B-B14F-4D97-AF65-F5344CB8AC3E}">
        <p14:creationId xmlns:p14="http://schemas.microsoft.com/office/powerpoint/2010/main" val="2699723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77" y="178187"/>
            <a:ext cx="11867491" cy="3254330"/>
          </a:xfrm>
          <a:prstGeom prst="rect">
            <a:avLst/>
          </a:prstGeom>
        </p:spPr>
      </p:pic>
      <p:sp>
        <p:nvSpPr>
          <p:cNvPr id="5" name="TextBox 4"/>
          <p:cNvSpPr txBox="1"/>
          <p:nvPr/>
        </p:nvSpPr>
        <p:spPr>
          <a:xfrm>
            <a:off x="1167618" y="3910819"/>
            <a:ext cx="10142806" cy="2554545"/>
          </a:xfrm>
          <a:prstGeom prst="rect">
            <a:avLst/>
          </a:prstGeom>
          <a:noFill/>
        </p:spPr>
        <p:txBody>
          <a:bodyPr wrap="square" rtlCol="0">
            <a:spAutoFit/>
          </a:bodyPr>
          <a:lstStyle/>
          <a:p>
            <a:pPr algn="ctr"/>
            <a:r>
              <a:rPr lang="en-US" sz="3200" b="1" dirty="0" smtClean="0"/>
              <a:t>When do you think this painting was made?</a:t>
            </a:r>
          </a:p>
          <a:p>
            <a:pPr algn="ctr"/>
            <a:endParaRPr lang="en-US" sz="3200" b="1" dirty="0"/>
          </a:p>
          <a:p>
            <a:pPr algn="ctr"/>
            <a:r>
              <a:rPr lang="en-US" sz="3200" b="1" dirty="0" smtClean="0"/>
              <a:t>Who do you think made it?</a:t>
            </a:r>
          </a:p>
          <a:p>
            <a:pPr algn="ctr"/>
            <a:endParaRPr lang="en-US" sz="3200" b="1" dirty="0" smtClean="0"/>
          </a:p>
          <a:p>
            <a:pPr algn="ctr"/>
            <a:r>
              <a:rPr lang="en-US" sz="3200" b="1" dirty="0" smtClean="0"/>
              <a:t>Where do you think it is?</a:t>
            </a:r>
            <a:endParaRPr lang="en-US" sz="3200" b="1" dirty="0"/>
          </a:p>
        </p:txBody>
      </p:sp>
    </p:spTree>
    <p:extLst>
      <p:ext uri="{BB962C8B-B14F-4D97-AF65-F5344CB8AC3E}">
        <p14:creationId xmlns:p14="http://schemas.microsoft.com/office/powerpoint/2010/main" val="352968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0131" y="693145"/>
            <a:ext cx="3357489" cy="5016758"/>
          </a:xfrm>
          <a:prstGeom prst="rect">
            <a:avLst/>
          </a:prstGeom>
        </p:spPr>
        <p:txBody>
          <a:bodyPr wrap="square">
            <a:spAutoFit/>
          </a:bodyPr>
          <a:lstStyle/>
          <a:p>
            <a:r>
              <a:rPr lang="en-US" sz="2000" dirty="0" smtClean="0"/>
              <a:t>Lascaux cave paintings (Ancient times)</a:t>
            </a:r>
          </a:p>
          <a:p>
            <a:r>
              <a:rPr lang="en-US" sz="2000" dirty="0" smtClean="0"/>
              <a:t>The opening to the Lascaux caves in the south of France was discovered on September 12, 1940 and over 2,000 paintings were found on the walls. The paintings are approximately 17,300 years old and were created using different </a:t>
            </a:r>
            <a:r>
              <a:rPr lang="en-US" sz="2000" dirty="0" err="1" smtClean="0"/>
              <a:t>coloured</a:t>
            </a:r>
            <a:r>
              <a:rPr lang="en-US" sz="2000" dirty="0" smtClean="0"/>
              <a:t> mineral pigments. Hundreds of these paintings depict animals that roamed the area at the time, including horses, stags, cattle, bison and birds.</a:t>
            </a:r>
            <a:endParaRPr lang="en-US" sz="20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588" y="577516"/>
            <a:ext cx="7296199" cy="5486400"/>
          </a:xfrm>
          <a:prstGeom prst="rect">
            <a:avLst/>
          </a:prstGeom>
        </p:spPr>
      </p:pic>
    </p:spTree>
    <p:extLst>
      <p:ext uri="{BB962C8B-B14F-4D97-AF65-F5344CB8AC3E}">
        <p14:creationId xmlns:p14="http://schemas.microsoft.com/office/powerpoint/2010/main" val="3863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4000" contrast="37000"/>
                    </a14:imgEffect>
                  </a14:imgLayer>
                </a14:imgProps>
              </a:ext>
              <a:ext uri="{28A0092B-C50C-407E-A947-70E740481C1C}">
                <a14:useLocalDpi xmlns:a14="http://schemas.microsoft.com/office/drawing/2010/main"/>
              </a:ext>
            </a:extLst>
          </a:blip>
          <a:stretch>
            <a:fillRect/>
          </a:stretch>
        </p:blipFill>
        <p:spPr>
          <a:xfrm>
            <a:off x="624954" y="577515"/>
            <a:ext cx="7102289" cy="5662863"/>
          </a:xfrm>
          <a:prstGeom prst="rect">
            <a:avLst/>
          </a:prstGeom>
        </p:spPr>
      </p:pic>
      <p:sp>
        <p:nvSpPr>
          <p:cNvPr id="3" name="TextBox 2"/>
          <p:cNvSpPr txBox="1"/>
          <p:nvPr/>
        </p:nvSpPr>
        <p:spPr>
          <a:xfrm>
            <a:off x="8261684" y="1353803"/>
            <a:ext cx="3760499" cy="3539430"/>
          </a:xfrm>
          <a:prstGeom prst="rect">
            <a:avLst/>
          </a:prstGeom>
          <a:noFill/>
        </p:spPr>
        <p:txBody>
          <a:bodyPr wrap="square" rtlCol="0">
            <a:spAutoFit/>
          </a:bodyPr>
          <a:lstStyle/>
          <a:p>
            <a:r>
              <a:rPr lang="en-US" sz="2800" b="1" dirty="0" smtClean="0"/>
              <a:t>Why do you think the tittle of this painting is called </a:t>
            </a:r>
            <a:r>
              <a:rPr lang="en-US" sz="2800" b="1" i="1" dirty="0" smtClean="0">
                <a:solidFill>
                  <a:srgbClr val="FF0000"/>
                </a:solidFill>
              </a:rPr>
              <a:t>Surprised</a:t>
            </a:r>
            <a:r>
              <a:rPr lang="en-US" sz="2800" b="1" dirty="0"/>
              <a:t>?</a:t>
            </a:r>
            <a:endParaRPr lang="en-US" sz="2800" b="1" i="1" dirty="0" smtClean="0"/>
          </a:p>
          <a:p>
            <a:endParaRPr lang="en-US" sz="2800" b="1" dirty="0"/>
          </a:p>
          <a:p>
            <a:r>
              <a:rPr lang="en-US" sz="2800" b="1" dirty="0" smtClean="0"/>
              <a:t>What is the tiger doing?</a:t>
            </a:r>
          </a:p>
          <a:p>
            <a:endParaRPr lang="en-US" sz="2800" b="1" dirty="0" smtClean="0"/>
          </a:p>
          <a:p>
            <a:r>
              <a:rPr lang="en-US" sz="2800" b="1" dirty="0" smtClean="0"/>
              <a:t>What do you think will happen?</a:t>
            </a:r>
            <a:endParaRPr lang="en-US" sz="2800" b="1" dirty="0"/>
          </a:p>
        </p:txBody>
      </p:sp>
    </p:spTree>
    <p:extLst>
      <p:ext uri="{BB962C8B-B14F-4D97-AF65-F5344CB8AC3E}">
        <p14:creationId xmlns:p14="http://schemas.microsoft.com/office/powerpoint/2010/main" val="163416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8402"/>
            <a:ext cx="12192000" cy="1754326"/>
          </a:xfrm>
          <a:prstGeom prst="rect">
            <a:avLst/>
          </a:prstGeom>
        </p:spPr>
        <p:txBody>
          <a:bodyPr wrap="square">
            <a:spAutoFit/>
          </a:bodyPr>
          <a:lstStyle/>
          <a:p>
            <a:r>
              <a:rPr lang="en-US" dirty="0" smtClean="0"/>
              <a:t>Surprised! by Henri Rousseau (1891)</a:t>
            </a:r>
          </a:p>
          <a:p>
            <a:r>
              <a:rPr lang="en-US" dirty="0" smtClean="0"/>
              <a:t>This is an oil-on-canvas painting showing a tiger preparing to pounce on its prey in during a violent tropical storm. Critics thought his paintings were childish and </a:t>
            </a:r>
          </a:p>
          <a:p>
            <a:r>
              <a:rPr lang="en-US" dirty="0" smtClean="0"/>
              <a:t>The tiger's prey is beyond the edge of the canvas, so it is left to the imagination of the viewer to decide what the outcome will be, although Rousseau's original title Surprised! suggests the tiger has the upper hand. Rousseau later stated that the tiger was about to pounce on a group of explorers. </a:t>
            </a:r>
            <a:endParaRPr lang="en-US" dirty="0"/>
          </a:p>
        </p:txBody>
      </p:sp>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1138989" y="369647"/>
            <a:ext cx="9160043" cy="3816684"/>
          </a:xfrm>
          <a:prstGeom prst="rect">
            <a:avLst/>
          </a:prstGeom>
        </p:spPr>
      </p:pic>
    </p:spTree>
    <p:extLst>
      <p:ext uri="{BB962C8B-B14F-4D97-AF65-F5344CB8AC3E}">
        <p14:creationId xmlns:p14="http://schemas.microsoft.com/office/powerpoint/2010/main" val="2095756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873</Words>
  <Application>Microsoft Office PowerPoint</Application>
  <PresentationFormat>Widescreen</PresentationFormat>
  <Paragraphs>70</Paragraphs>
  <Slides>10</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SDPC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Christen Hulsey</dc:creator>
  <cp:lastModifiedBy>Christen Hulsey</cp:lastModifiedBy>
  <cp:revision>64</cp:revision>
  <dcterms:created xsi:type="dcterms:W3CDTF">2019-03-04T20:38:16Z</dcterms:created>
  <dcterms:modified xsi:type="dcterms:W3CDTF">2019-03-26T19:40:48Z</dcterms:modified>
</cp:coreProperties>
</file>